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68" r:id="rId2"/>
    <p:sldId id="269" r:id="rId3"/>
    <p:sldId id="285" r:id="rId4"/>
    <p:sldId id="292" r:id="rId5"/>
    <p:sldId id="286" r:id="rId6"/>
    <p:sldId id="298" r:id="rId7"/>
    <p:sldId id="299" r:id="rId8"/>
    <p:sldId id="282" r:id="rId9"/>
    <p:sldId id="293" r:id="rId10"/>
    <p:sldId id="287" r:id="rId11"/>
    <p:sldId id="291" r:id="rId12"/>
    <p:sldId id="294" r:id="rId13"/>
    <p:sldId id="256" r:id="rId14"/>
    <p:sldId id="263" r:id="rId15"/>
    <p:sldId id="264" r:id="rId16"/>
    <p:sldId id="265" r:id="rId17"/>
    <p:sldId id="266" r:id="rId18"/>
    <p:sldId id="260" r:id="rId19"/>
    <p:sldId id="258" r:id="rId20"/>
    <p:sldId id="259" r:id="rId21"/>
    <p:sldId id="257" r:id="rId22"/>
    <p:sldId id="261" r:id="rId23"/>
    <p:sldId id="262" r:id="rId24"/>
    <p:sldId id="295" r:id="rId25"/>
    <p:sldId id="288" r:id="rId26"/>
    <p:sldId id="270" r:id="rId27"/>
    <p:sldId id="267" r:id="rId28"/>
    <p:sldId id="296" r:id="rId29"/>
    <p:sldId id="297" r:id="rId30"/>
    <p:sldId id="301" r:id="rId31"/>
    <p:sldId id="289" r:id="rId32"/>
    <p:sldId id="290" r:id="rId33"/>
    <p:sldId id="271" r:id="rId34"/>
    <p:sldId id="273" r:id="rId35"/>
    <p:sldId id="280" r:id="rId36"/>
    <p:sldId id="300" r:id="rId37"/>
    <p:sldId id="283" r:id="rId38"/>
    <p:sldId id="28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F3F24B-24CE-4E12-A1BC-C3F13103EC0E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39779CE-0743-415A-87FB-F9E18F3469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Implications for Maths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We need to practise the skills in order to consolidate the learning. It is important that these skills are in different contexts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Both Williams report and Renewed framework give greater attention to UAM. Look at progression – it’s on MOODLE.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 need to set solving probs in wider ranging contexts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Place emphasis on language and vocabulary of reasoning</a:t>
            </a:r>
            <a:endParaRPr lang="en-AU" smtClean="0"/>
          </a:p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E3EBA0-6DA9-48EE-B63F-822D759C3BB7}" type="slidenum">
              <a:rPr lang="en-AU" smtClean="0"/>
              <a:pPr/>
              <a:t>37</a:t>
            </a:fld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Implications for Maths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We need to practise the skills in order to consolidate the learning. It is important that these skills are in different contexts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Both Williams report and Renewed framework give greater attention to UAM. Look at progression – it’s on MOODLE.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 need to set solving probs in wider ranging contexts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Place emphasis on language and vocabulary of reasoning</a:t>
            </a:r>
            <a:endParaRPr lang="en-AU" smtClean="0"/>
          </a:p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D630DC-EAF8-4230-8E52-ED3DCB98C927}" type="slidenum">
              <a:rPr lang="en-AU" smtClean="0"/>
              <a:pPr/>
              <a:t>38</a:t>
            </a:fld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8D3A-BB87-465D-867B-BB263182D185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6063C-FA47-459E-B3FF-5C053B4A8D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6D7CA-435A-4990-87E6-3F5B4339E4DE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BEEEE-0C68-4BA1-BE78-5D08BCB43C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60FA7-E5CA-4DA5-9927-CBCD64DEF562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27564-9D68-436B-92FB-55F4D42DA2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BA9CC-EE36-4198-87CB-9CAF701BACC5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9C0E2-89B6-4893-8035-F5A7BBE79F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9A0AE-F8A3-479D-9ED9-8B92C7C26290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7ADD-4721-4CB2-8EA0-58E2DBB4AB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C432-627D-437B-85A2-A707FFE72105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D914-1DE1-46AF-A480-74952029F3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544B0-5057-4A9C-A647-599A6B37EFB8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5ED11-3E90-4B4E-950D-5D1545A0F3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62743-D333-4C65-BCAE-429E43A07FF5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85C98-BCC2-4045-B384-D30CE1377C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7B6C1-5009-42A5-BE46-8CE7088D9E9E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28D53-2FB2-40AE-B004-134E0B474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24C9-2512-4602-8D5B-B078EB9D65E5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709E-5467-4D32-80A0-08B10790F6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74B47-74B3-4BA4-99CE-E468986FF0FD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B57A0-7707-4ED0-8BE3-3CC42F4896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007312-30DA-4982-8D24-F7FFF40435FF}" type="datetimeFigureOut">
              <a:rPr lang="en-US"/>
              <a:pPr>
                <a:defRPr/>
              </a:pPr>
              <a:t>3/1/2010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C6799-14BF-4C1D-94B3-420B2E4D0A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29" r:id="rId2"/>
    <p:sldLayoutId id="2147483838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9" r:id="rId9"/>
    <p:sldLayoutId id="2147483835" r:id="rId10"/>
    <p:sldLayoutId id="21474838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fa.com/worldcup/index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images.google.co.uk/imgres?imgurl=http://www.worldcup2010accomodation.net/userimages/fifa-world-cup-2010-schedule-mandela.jpg&amp;imgrefurl=http://worldcup2010accomodation.net/&amp;usg=__O1S9xqmBi2-y5cPcDDgICx73Y9A=&amp;h=295&amp;w=409&amp;sz=41&amp;hl=en&amp;start=3&amp;itbs=1&amp;tbnid=1XQKegl5DTDaRM:&amp;tbnh=90&amp;tbnw=125&amp;prev=/images%3Fq%3Dworld%2Bcup%2B2010%26hl%3Den%26safe%3Dactive%26gbv%3D2%26tbs%3Disch:1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landfootballonline.com/TeamPenalty/Index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andfootballonline.com/TeamPenalty/Index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news.bbc.co.uk/player/sol/newsid_5110000/newsid_5111500/5111562.stm?bw=bb&amp;mp=wm&amp;news=1&amp;bbcws=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PENALTIES%20-%20FINAL.xls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fa.com/worldcup/preliminaries/matches/index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google.co.uk/imgres?imgurl=http://flarenetwork.org/files/2009/12/world-cup-2010-stadiums.jpg&amp;imgrefurl=http://flarenetwork.org/blog/2009/12/29/world-cup-stadiums-waste-of-resources/&amp;usg=__FqfW2yUqSylXrn0Ynvph0lPSqkw=&amp;h=1024&amp;w=756&amp;sz=219&amp;hl=en&amp;start=3&amp;itbs=1&amp;tbnid=2thkFRSTyABjXM:&amp;tbnh=150&amp;tbnw=111&amp;prev=/images%3Fq%3Dworld%2Bcup%2B2010%2Bstadiums%26hl%3Den%26safe%3Dactive%26gbv%3D2%26tbs%3Disch:1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www.remaxmidlands.co.za/upload/images/pietermaritzburg-nelson-mandela.JPG&amp;imgrefurl=http://www.remaxmidlands.co.za/default.asp%3Fid%3D1058&amp;usg=__KRX8zeYtGKzo8Q767ZzDC3TjwnI=&amp;h=402&amp;w=300&amp;sz=35&amp;hl=en&amp;start=5&amp;um=1&amp;itbs=1&amp;tbnid=FZ0iSlhnzeajVM:&amp;tbnh=124&amp;tbnw=93&amp;prev=/images%3Fq%3Dnelson%2Bmandela%26um%3D1%26hl%3Den%26safe%3Dactive%26sa%3DN%26tbs%3Disch:1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ifa.com/img/tournament/fwc/cities50_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1643063"/>
            <a:ext cx="5319713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http://img.fifa.com/imgml/worldcup/head/wc2010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500063"/>
            <a:ext cx="24034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http://t2.gstatic.com/images?q=tbn:1XQKegl5DTDaRM:http://www.worldcup2010accomodation.net/userimages/fifa-world-cup-2010-schedule-mandela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3357563"/>
            <a:ext cx="28765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Fabio needs your help!</a:t>
            </a:r>
          </a:p>
        </p:txBody>
      </p:sp>
      <p:pic>
        <p:nvPicPr>
          <p:cNvPr id="14339" name="Picture 4" descr="79038545, Bob Thomas/Getty Images /Bob Thomas Sports Photograp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4857750"/>
            <a:ext cx="2546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www.adifferentleague.co.uk/images/articles/gazza2508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4886325"/>
            <a:ext cx="2786062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79035301, Bob Thomas/Getty Images /Bob Thomas Sports Photograph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4500563"/>
            <a:ext cx="33655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714375" y="1928813"/>
            <a:ext cx="72151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/>
              <a:t>Understanding the group stage (CW) </a:t>
            </a:r>
          </a:p>
          <a:p>
            <a:pPr>
              <a:buFont typeface="Arial" charset="0"/>
              <a:buChar char="•"/>
            </a:pPr>
            <a:r>
              <a:rPr lang="en-GB"/>
              <a:t>Training the Goalkeeper (CW )</a:t>
            </a:r>
          </a:p>
          <a:p>
            <a:pPr>
              <a:buFont typeface="Arial" charset="0"/>
              <a:buChar char="•"/>
            </a:pPr>
            <a:r>
              <a:rPr lang="en-GB"/>
              <a:t> Penalty Shoot Out</a:t>
            </a:r>
          </a:p>
          <a:p>
            <a:pPr>
              <a:buFontTx/>
              <a:buChar char="-"/>
            </a:pPr>
            <a:r>
              <a:rPr lang="en-GB"/>
              <a:t> Who’s the best? (CW)</a:t>
            </a:r>
          </a:p>
          <a:p>
            <a:pPr>
              <a:buFontTx/>
              <a:buChar char="-"/>
            </a:pPr>
            <a:r>
              <a:rPr lang="en-GB"/>
              <a:t> The World Cup Final (CW)</a:t>
            </a:r>
          </a:p>
          <a:p>
            <a:endParaRPr lang="en-GB"/>
          </a:p>
          <a:p>
            <a:pPr>
              <a:buFontTx/>
              <a:buChar char="-"/>
            </a:pPr>
            <a:endParaRPr lang="en-GB"/>
          </a:p>
          <a:p>
            <a:pPr>
              <a:buFontTx/>
              <a:buChar char="-"/>
            </a:pP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2305" t="11250" r="10352" b="5312"/>
          <a:stretch>
            <a:fillRect/>
          </a:stretch>
        </p:blipFill>
        <p:spPr bwMode="auto">
          <a:xfrm>
            <a:off x="0" y="338138"/>
            <a:ext cx="9144000" cy="616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85750" y="1071563"/>
            <a:ext cx="8501063" cy="52149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Understanding the group stage: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Starter: Country trumps (a game which compares vital statistics about each country that participates) (Cardiff Crew)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Main: What is the minimum number of points needed in the group stage to qualify?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         What is the minimum number of points needed in the group stage to win the group?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        What is the minimum number of goals needed to score to win the World Cup?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MATHS: Combinations, statistics, percentages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LINKS: Geography</a:t>
            </a:r>
            <a:endParaRPr lang="en-GB" smtClean="0"/>
          </a:p>
          <a:p>
            <a:pPr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7851648" cy="91440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/>
              <a:t>PENALTY SHOOT OUT</a:t>
            </a:r>
            <a:endParaRPr lang="en-GB" dirty="0"/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>
          <a:xfrm>
            <a:off x="646113" y="3000375"/>
            <a:ext cx="7854950" cy="714375"/>
          </a:xfrm>
        </p:spPr>
        <p:txBody>
          <a:bodyPr/>
          <a:lstStyle/>
          <a:p>
            <a:pPr marR="0" eaLnBrk="1" hangingPunct="1"/>
            <a:endParaRPr lang="en-GB" smtClean="0"/>
          </a:p>
          <a:p>
            <a:pPr marR="0" eaLnBrk="1" hangingPunct="1"/>
            <a:endParaRPr lang="en-GB" smtClean="0"/>
          </a:p>
        </p:txBody>
      </p:sp>
      <p:pic>
        <p:nvPicPr>
          <p:cNvPr id="4" name="Picture 3" descr="_41823270_beckhampenalty_getty4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0"/>
            <a:ext cx="43576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17497012319035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4000500"/>
            <a:ext cx="42148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_41821058_8penbatty41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576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GD7361794@Manchester-United's-C-1295.preview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0"/>
            <a:ext cx="428625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Do you like them? </a:t>
            </a:r>
          </a:p>
          <a:p>
            <a:r>
              <a:rPr lang="en-GB" smtClean="0"/>
              <a:t>Do you think they are fair? </a:t>
            </a:r>
          </a:p>
          <a:p>
            <a:r>
              <a:rPr lang="en-GB" smtClean="0"/>
              <a:t>Do you think they are a lottery? </a:t>
            </a:r>
          </a:p>
          <a:p>
            <a:r>
              <a:rPr lang="en-GB" smtClean="0"/>
              <a:t>Do you think footballers should practice them? </a:t>
            </a:r>
          </a:p>
          <a:p>
            <a:r>
              <a:rPr lang="en-GB" smtClean="0"/>
              <a:t>Do you think there is something better?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14313" y="903288"/>
            <a:ext cx="8786812" cy="4389437"/>
          </a:xfrm>
        </p:spPr>
        <p:txBody>
          <a:bodyPr/>
          <a:lstStyle/>
          <a:p>
            <a:r>
              <a:rPr lang="en-GB" sz="2000" smtClean="0"/>
              <a:t>Only 33% enjoy watching penalty shootouts when their team is involved</a:t>
            </a:r>
          </a:p>
          <a:p>
            <a:r>
              <a:rPr lang="en-GB" sz="2000" smtClean="0"/>
              <a:t>But 84% enjoy watching other teams suffer in penalty shootouts</a:t>
            </a:r>
          </a:p>
          <a:p>
            <a:r>
              <a:rPr lang="en-GB" sz="2000" smtClean="0"/>
              <a:t>Only half of our respondents are happy that penalty shootouts are used in games when their team is involved</a:t>
            </a:r>
          </a:p>
          <a:p>
            <a:r>
              <a:rPr lang="en-GB" sz="2000" smtClean="0"/>
              <a:t>69% believe that if footballers practice taking penalties they will increase the likelihood of scoring in a shootout</a:t>
            </a:r>
          </a:p>
          <a:p>
            <a:r>
              <a:rPr lang="en-GB" sz="2000" smtClean="0"/>
              <a:t>Only 35% believe that the possibility of going to a shootout influences the nature of the football during the first 90 minutes</a:t>
            </a:r>
          </a:p>
          <a:p>
            <a:r>
              <a:rPr lang="en-GB" sz="2000" smtClean="0"/>
              <a:t>But 87% believe that the possibility of going to a shootout influences the nature of the football during extra time</a:t>
            </a:r>
          </a:p>
          <a:p>
            <a:r>
              <a:rPr lang="en-GB" sz="2000" smtClean="0"/>
              <a:t>51% of people who expressed a view believe that penalty shootouts are a lottery</a:t>
            </a:r>
          </a:p>
          <a:p>
            <a:r>
              <a:rPr lang="en-GB" sz="2000" smtClean="0"/>
              <a:t>People are evenly split on whether extra time should be extended to two periods of 20 minutes rather than two periods of 15 minutes</a:t>
            </a:r>
          </a:p>
          <a:p>
            <a:r>
              <a:rPr lang="en-GB" sz="2000" smtClean="0"/>
              <a:t>Half of the people surveyed believed there was a better way than penalty shootouts to determine the result of drawn games in international football tournaments</a:t>
            </a:r>
          </a:p>
          <a:p>
            <a:endParaRPr lang="en-GB" sz="20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62138" y="1397000"/>
          <a:ext cx="5418137" cy="4064000"/>
        </p:xfrm>
        <a:graphic>
          <a:graphicData uri="http://schemas.openxmlformats.org/drawingml/2006/table">
            <a:tbl>
              <a:tblPr/>
              <a:tblGrid>
                <a:gridCol w="2709333"/>
                <a:gridCol w="2709333"/>
              </a:tblGrid>
              <a:tr h="325120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81280" marR="81280" marT="40640" marB="4064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81280" marR="81280" marT="40640" marB="40640">
                    <a:lnL>
                      <a:noFill/>
                    </a:lnL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NATION</a:t>
                      </a:r>
                    </a:p>
                  </a:txBody>
                  <a:tcPr marL="81280" marR="81280" marT="40640" marB="40640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 PENALTY SHOOTOUT WIN/LOSS RECORD</a:t>
                      </a:r>
                    </a:p>
                  </a:txBody>
                  <a:tcPr marL="81280" marR="81280" marT="40640" marB="40640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Argentina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73%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 Germany (inc West Germany)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 71%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Brazil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64%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France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50%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Sweden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50%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Uruguay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43%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Italy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33%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Netherlands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20%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 </a:t>
                      </a:r>
                      <a:r>
                        <a:rPr lang="en-GB" sz="1600" u="sng">
                          <a:hlinkClick r:id="rId2"/>
                        </a:rPr>
                        <a:t>England</a:t>
                      </a:r>
                      <a:endParaRPr lang="en-GB" sz="1600"/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 17%</a:t>
                      </a:r>
                    </a:p>
                  </a:txBody>
                  <a:tcPr marL="81280" marR="81280" marT="40640" marB="4064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21680" t="17813" r="13281" b="6248"/>
          <a:stretch>
            <a:fillRect/>
          </a:stretch>
        </p:blipFill>
        <p:spPr bwMode="auto">
          <a:xfrm>
            <a:off x="785813" y="428625"/>
            <a:ext cx="7929562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28688" y="2071688"/>
          <a:ext cx="7715250" cy="2586037"/>
        </p:xfrm>
        <a:graphic>
          <a:graphicData uri="http://schemas.openxmlformats.org/drawingml/2006/table">
            <a:tbl>
              <a:tblPr/>
              <a:tblGrid>
                <a:gridCol w="1235636"/>
                <a:gridCol w="478877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3557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8939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Egypt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 </a:t>
                      </a:r>
                      <a:r>
                        <a:rPr lang="en-GB" i="1" dirty="0"/>
                        <a:t>(6)</a:t>
                      </a:r>
                      <a:r>
                        <a:rPr lang="en-GB" dirty="0"/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/>
                        <a:t>34 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/>
                        <a:t>26 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/>
                        <a:t>8 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/>
                        <a:t>76</a:t>
                      </a:r>
                      <a:r>
                        <a:rPr lang="en-GB"/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57 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55757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Eire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70 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50 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69904">
                <a:tc>
                  <a:txBody>
                    <a:bodyPr/>
                    <a:lstStyle/>
                    <a:p>
                      <a:pPr algn="ctr"/>
                      <a:r>
                        <a:rPr lang="en-GB" u="sng">
                          <a:hlinkClick r:id="rId3"/>
                        </a:rPr>
                        <a:t>England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68 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17 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69904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Ethiopia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Penalty shoot-outs: You can never tell who will win. Or can you?</a:t>
            </a:r>
            <a:endParaRPr lang="en-GB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On the probability line below mark down where you think the probability of each person scoring will be.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00034" y="3352800"/>
            <a:ext cx="807249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214313" y="2928938"/>
            <a:ext cx="882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000">
                <a:latin typeface="Constantia" pitchFamily="18" charset="0"/>
              </a:rPr>
              <a:t>0%</a:t>
            </a: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3929063" y="2857500"/>
            <a:ext cx="1071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Constantia" pitchFamily="18" charset="0"/>
              </a:rPr>
              <a:t>50%</a:t>
            </a: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7937500" y="2857500"/>
            <a:ext cx="1206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>
                <a:latin typeface="Constantia" pitchFamily="18" charset="0"/>
              </a:rPr>
              <a:t>100%</a:t>
            </a:r>
          </a:p>
        </p:txBody>
      </p:sp>
      <p:pic>
        <p:nvPicPr>
          <p:cNvPr id="2051" name="Picture 3" descr="D:\Users\Christian\Local Settings\Temporary Internet Files\Content.IE5\D086EA2P\MPj042776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10138"/>
            <a:ext cx="1428750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:\Users\Christian\Local Settings\Temporary Internet Files\Content.IE5\7WJAZ6AR\MPj040261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5286375"/>
            <a:ext cx="17859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D:\Users\Christian\Local Settings\Temporary Internet Files\Content.IE5\7WJAZ6AR\MPj04465930000[1].jpg"/>
          <p:cNvPicPr>
            <a:picLocks noChangeAspect="1" noChangeArrowheads="1"/>
          </p:cNvPicPr>
          <p:nvPr/>
        </p:nvPicPr>
        <p:blipFill>
          <a:blip r:embed="rId4" cstate="print"/>
          <a:srcRect l="5486" t="17708" r="12230" b="30208"/>
          <a:stretch>
            <a:fillRect/>
          </a:stretch>
        </p:blipFill>
        <p:spPr bwMode="auto">
          <a:xfrm>
            <a:off x="1643063" y="4994275"/>
            <a:ext cx="22733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5" y="4981575"/>
            <a:ext cx="15716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D:\Users\Christian\Local Settings\Temporary Internet Files\Content.IE5\7WJAZ6AR\MPj031682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38" y="4643438"/>
            <a:ext cx="1587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scenario: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You are the manager of England in this year’s World Cup. You have successfully steered your team to the Final against Brazil!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/>
              <a:t>   However, after 90 minutes and 30 minutes extra time played the score is still 0 – 0. The winner of the World Cup is to be decided on penalties!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/>
              <a:t>   As the management team your group must decide the 5 players that will take the penalties and take England to their first World Cup victory since 1966.... </a:t>
            </a:r>
          </a:p>
        </p:txBody>
      </p:sp>
      <p:pic>
        <p:nvPicPr>
          <p:cNvPr id="23556" name="Picture 3" descr="D:\Users\Christian\My Documents\My Pictures\Microsoft Clip Organizer\j0433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857250"/>
            <a:ext cx="17145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fifa.com/imgml/worldcup/preliminary/maps/eur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49847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http://www.fifa.com/imgml/worldcup/preliminary/maps/afr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3027363"/>
            <a:ext cx="4714875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3" descr="image-2-for-penalty-shoot-out-roma-6-7-arsenal-gallery-6921028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51938" cy="6858000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428625" y="571500"/>
            <a:ext cx="7786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b="1">
                <a:solidFill>
                  <a:schemeClr val="bg1"/>
                </a:solidFill>
                <a:latin typeface="Constantia" pitchFamily="18" charset="0"/>
              </a:rPr>
              <a:t>Who to choose?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1785938" y="1500188"/>
            <a:ext cx="664368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>
                <a:solidFill>
                  <a:schemeClr val="bg1"/>
                </a:solidFill>
                <a:latin typeface="Constantia" pitchFamily="18" charset="0"/>
              </a:rPr>
              <a:t>There are many factors that affect who the best players may be to choose from your team:-</a:t>
            </a:r>
          </a:p>
          <a:p>
            <a:r>
              <a:rPr lang="en-GB" sz="3600" b="1">
                <a:solidFill>
                  <a:schemeClr val="bg1"/>
                </a:solidFill>
                <a:latin typeface="Constantia" pitchFamily="18" charset="0"/>
              </a:rPr>
              <a:t>Ability to handle pressure</a:t>
            </a:r>
          </a:p>
          <a:p>
            <a:r>
              <a:rPr lang="en-GB" sz="3600" b="1">
                <a:solidFill>
                  <a:schemeClr val="bg1"/>
                </a:solidFill>
                <a:latin typeface="Constantia" pitchFamily="18" charset="0"/>
              </a:rPr>
              <a:t>Position played</a:t>
            </a:r>
          </a:p>
          <a:p>
            <a:r>
              <a:rPr lang="en-GB" sz="3600" b="1">
                <a:solidFill>
                  <a:schemeClr val="bg1"/>
                </a:solidFill>
                <a:latin typeface="Constantia" pitchFamily="18" charset="0"/>
              </a:rPr>
              <a:t>Age</a:t>
            </a:r>
          </a:p>
          <a:p>
            <a:endParaRPr lang="en-GB" sz="3600" b="1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en-GB" sz="3600" b="1">
                <a:solidFill>
                  <a:schemeClr val="bg1"/>
                </a:solidFill>
                <a:latin typeface="Constantia" pitchFamily="18" charset="0"/>
              </a:rPr>
              <a:t>How tired players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5400" smtClean="0"/>
              <a:t>How to succeed in a penalty shoot-out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hlinkClick r:id="rId2"/>
              </a:rPr>
              <a:t>http://news.bbc.co.uk/player/sol/newsid_5110000/newsid_5111500/5111562.stm?bw=bb&amp;mp=wm&amp;news=1&amp;bbcws=1</a:t>
            </a:r>
            <a:endParaRPr lang="en-GB" smtClean="0"/>
          </a:p>
          <a:p>
            <a:pPr eaLnBrk="1" hangingPunct="1"/>
            <a:endParaRPr lang="en-GB" smtClean="0"/>
          </a:p>
        </p:txBody>
      </p:sp>
      <p:pic>
        <p:nvPicPr>
          <p:cNvPr id="25604" name="Picture 3" descr="image-13-for-everton-win-fa-cup-semi-final-after-penalty-shootout-gallery-23286578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3143250"/>
            <a:ext cx="5059362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Time to get working!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Your group will be given 2 sheets. One sheet will have the vital details of who, statistically, does the better in penalties – e.g. Those under 23 do better than those older.</a:t>
            </a:r>
          </a:p>
          <a:p>
            <a:pPr eaLnBrk="1" hangingPunct="1"/>
            <a:r>
              <a:rPr lang="en-GB" smtClean="0"/>
              <a:t>You will also be given a sheet of all your players on the pitch.</a:t>
            </a:r>
          </a:p>
          <a:p>
            <a:pPr eaLnBrk="1" hangingPunct="1"/>
            <a:r>
              <a:rPr lang="en-GB" smtClean="0"/>
              <a:t>Finally, you will be asked to give the 5 penalty takers to your teacher who will feed them into the computer and tell you how many goals England will score!</a:t>
            </a:r>
          </a:p>
        </p:txBody>
      </p:sp>
      <p:pic>
        <p:nvPicPr>
          <p:cNvPr id="26628" name="Picture 2" descr="D:\Users\Christian\Local Settings\Temporary Internet Files\Content.IE5\D086EA2P\MCj044036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D:\Users\Christian\Local Settings\Temporary Internet Files\Content.IE5\ARYCA7MV\MPj043400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D:\Users\Christian\Local Settings\Temporary Internet Files\Content.IE5\ARYCA7MV\MPj043400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715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6" descr="D:\Users\Christian\Local Settings\Temporary Internet Files\Content.IE5\ARYCA7MV\MPj043400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5715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3" descr="D:\Users\Christian\My Documents\My Pictures\Microsoft Clip Organizer\j0433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5643563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D:\Users\Christian\My Documents\My Pictures\Microsoft Clip Organizer\j0433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5643563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3" descr="D:\Users\Christian\My Documents\My Pictures\Microsoft Clip Organizer\j0433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5643563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/>
            <a:r>
              <a:rPr lang="en-GB" b="1" smtClean="0"/>
              <a:t>THE PENALTY SHOOT-OUT!</a:t>
            </a:r>
            <a:endParaRPr lang="en-US" b="1" smtClean="0"/>
          </a:p>
        </p:txBody>
      </p:sp>
      <p:pic>
        <p:nvPicPr>
          <p:cNvPr id="27651" name="Content Placeholder 3" descr="Penal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000125"/>
            <a:ext cx="8164513" cy="5214938"/>
          </a:xfrm>
        </p:spPr>
      </p:pic>
      <p:sp>
        <p:nvSpPr>
          <p:cNvPr id="27652" name="TextBox 3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357188" y="6286500"/>
            <a:ext cx="7929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i="1" u="sng">
                <a:hlinkClick r:id="rId3" action="ppaction://hlinkfile"/>
              </a:rPr>
              <a:t>PENALTIES - FINAL.xls</a:t>
            </a:r>
            <a:endParaRPr lang="en-US" sz="3200" b="1" i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1231900"/>
            <a:ext cx="9001125" cy="1143000"/>
          </a:xfrm>
        </p:spPr>
        <p:txBody>
          <a:bodyPr/>
          <a:lstStyle/>
          <a:p>
            <a:pPr algn="ctr"/>
            <a:r>
              <a:rPr lang="en-GB" sz="4800" smtClean="0"/>
              <a:t>Possible contexts for </a:t>
            </a:r>
            <a:br>
              <a:rPr lang="en-GB" sz="4800" smtClean="0"/>
            </a:br>
            <a:r>
              <a:rPr lang="en-GB" sz="4800" smtClean="0"/>
              <a:t>problem solving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00063" y="2714625"/>
            <a:ext cx="8229600" cy="3065463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Let’s Go (SL)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Fabio needs your help! (CW)</a:t>
            </a:r>
          </a:p>
          <a:p>
            <a:pPr>
              <a:defRPr/>
            </a:pPr>
            <a:r>
              <a:rPr lang="en-GB" dirty="0" smtClean="0"/>
              <a:t>Predict the winner!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TV station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Should it happen?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57188" y="3286125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Predict the winner</a:t>
            </a:r>
            <a:br>
              <a:rPr lang="en-GB" smtClean="0"/>
            </a:br>
            <a:r>
              <a:rPr lang="en-GB" smtClean="0"/>
              <a:t>- Analysis Fifa data (CW)</a:t>
            </a:r>
            <a:br>
              <a:rPr lang="en-GB" smtClean="0"/>
            </a:br>
            <a:r>
              <a:rPr lang="en-GB" smtClean="0"/>
              <a:t>- Simulation  (SL)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7617" t="14063" r="36133" b="8125"/>
          <a:stretch>
            <a:fillRect/>
          </a:stretch>
        </p:blipFill>
        <p:spPr bwMode="auto">
          <a:xfrm>
            <a:off x="357188" y="0"/>
            <a:ext cx="76009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 cstate="print"/>
          <a:srcRect b="3436"/>
          <a:stretch>
            <a:fillRect/>
          </a:stretch>
        </p:blipFill>
        <p:spPr bwMode="auto">
          <a:xfrm>
            <a:off x="147638" y="714375"/>
            <a:ext cx="899636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0" y="1231900"/>
            <a:ext cx="9001125" cy="1143000"/>
          </a:xfrm>
        </p:spPr>
        <p:txBody>
          <a:bodyPr/>
          <a:lstStyle/>
          <a:p>
            <a:pPr algn="ctr"/>
            <a:r>
              <a:rPr lang="en-GB" sz="4800" smtClean="0"/>
              <a:t>Possible contexts for </a:t>
            </a:r>
            <a:br>
              <a:rPr lang="en-GB" sz="4800" smtClean="0"/>
            </a:br>
            <a:r>
              <a:rPr lang="en-GB" sz="4800" smtClean="0"/>
              <a:t>problem solving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00063" y="2714625"/>
            <a:ext cx="8229600" cy="3065463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Let’s Go (SL)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Fabio needs your help! (CW)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Predict the winner!</a:t>
            </a:r>
          </a:p>
          <a:p>
            <a:pPr>
              <a:defRPr/>
            </a:pPr>
            <a:r>
              <a:rPr lang="en-GB" dirty="0" smtClean="0"/>
              <a:t>Media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Should it happen?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57188" y="3286125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Media</a:t>
            </a:r>
            <a:br>
              <a:rPr lang="en-GB" smtClean="0"/>
            </a:br>
            <a:r>
              <a:rPr lang="en-GB" smtClean="0"/>
              <a:t>- TV Station (SL)</a:t>
            </a:r>
            <a:br>
              <a:rPr lang="en-GB" smtClean="0"/>
            </a:br>
            <a:r>
              <a:rPr lang="en-GB" smtClean="0"/>
              <a:t>- TV Boss - cameras (CW)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1231900"/>
            <a:ext cx="9001125" cy="1143000"/>
          </a:xfrm>
        </p:spPr>
        <p:txBody>
          <a:bodyPr/>
          <a:lstStyle/>
          <a:p>
            <a:pPr algn="ctr"/>
            <a:r>
              <a:rPr lang="en-GB" sz="4800" smtClean="0"/>
              <a:t>Possible contexts for </a:t>
            </a:r>
            <a:br>
              <a:rPr lang="en-GB" sz="4800" smtClean="0"/>
            </a:br>
            <a:r>
              <a:rPr lang="en-GB" sz="4800" smtClean="0"/>
              <a:t>problem solving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00063" y="2714625"/>
            <a:ext cx="8229600" cy="3065463"/>
          </a:xfrm>
        </p:spPr>
        <p:txBody>
          <a:bodyPr/>
          <a:lstStyle/>
          <a:p>
            <a:r>
              <a:rPr lang="en-GB" smtClean="0"/>
              <a:t>Let’s Go (SL)</a:t>
            </a:r>
          </a:p>
          <a:p>
            <a:r>
              <a:rPr lang="en-GB" smtClean="0"/>
              <a:t>Fabio needs your help! (CW)</a:t>
            </a:r>
          </a:p>
          <a:p>
            <a:r>
              <a:rPr lang="en-GB" smtClean="0"/>
              <a:t>Predict the winner! (CW/SL)</a:t>
            </a:r>
          </a:p>
          <a:p>
            <a:r>
              <a:rPr lang="en-GB" smtClean="0"/>
              <a:t>Media (SL/CW)</a:t>
            </a:r>
          </a:p>
          <a:p>
            <a:r>
              <a:rPr lang="en-GB" smtClean="0"/>
              <a:t>Should it happen? (Cardiff Crew)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142875" y="1143000"/>
            <a:ext cx="9001125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I am working in a TV station and the full time scores are coming in for a round of results. Unfortunately , although I know the half time results the full time results have been e-mailed in WITHOUT the names of the teams on. 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Can you quickly attach the correct results together?</a:t>
            </a:r>
            <a:endParaRPr lang="en-GB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Is it generally true that the team that was winning at half time won the match? 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GB" smtClean="0">
                <a:hlinkClick r:id="rId2"/>
              </a:rPr>
              <a:t>http://www.fifa.com/worldcup/preliminaries/matches/index.html</a:t>
            </a:r>
            <a:r>
              <a:rPr lang="en-US" smtClean="0"/>
              <a:t> </a:t>
            </a:r>
            <a:endParaRPr lang="en-GB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How would this information affect your strategy to the game?</a:t>
            </a:r>
            <a:endParaRPr lang="en-GB" smtClean="0"/>
          </a:p>
          <a:p>
            <a:pPr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57188" y="3286125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Should it happen? </a:t>
            </a:r>
            <a:br>
              <a:rPr lang="en-GB" smtClean="0"/>
            </a:br>
            <a:r>
              <a:rPr lang="en-GB" smtClean="0"/>
              <a:t>(Cardiff Crew)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214313" y="3000375"/>
            <a:ext cx="871537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4000"/>
              <a:t> Economy</a:t>
            </a:r>
          </a:p>
          <a:p>
            <a:pPr>
              <a:buFontTx/>
              <a:buChar char="-"/>
            </a:pPr>
            <a:r>
              <a:rPr lang="en-GB" sz="4000"/>
              <a:t>Building the stadiums</a:t>
            </a:r>
          </a:p>
          <a:p>
            <a:pPr>
              <a:buFontTx/>
              <a:buChar char="-"/>
            </a:pPr>
            <a:r>
              <a:rPr lang="en-GB" sz="4000"/>
              <a:t>Airport Design</a:t>
            </a:r>
          </a:p>
          <a:p>
            <a:pPr>
              <a:buFontTx/>
              <a:buChar char="-"/>
            </a:pPr>
            <a:r>
              <a:rPr lang="en-GB" sz="4000"/>
              <a:t>Boosting the local economy – what do fans spend?</a:t>
            </a:r>
          </a:p>
          <a:p>
            <a:pPr>
              <a:buFont typeface="Arial" charset="0"/>
              <a:buChar char="•"/>
            </a:pPr>
            <a:r>
              <a:rPr lang="en-GB" sz="4000"/>
              <a:t>Environment</a:t>
            </a:r>
          </a:p>
          <a:p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57188" y="3286125"/>
            <a:ext cx="8229600" cy="1143000"/>
          </a:xfrm>
        </p:spPr>
        <p:txBody>
          <a:bodyPr/>
          <a:lstStyle/>
          <a:p>
            <a:pPr algn="ctr"/>
            <a:r>
              <a:rPr lang="en-GB" smtClean="0"/>
              <a:t>Building the World Cup</a:t>
            </a:r>
            <a:br>
              <a:rPr lang="en-GB" smtClean="0"/>
            </a:br>
            <a:endParaRPr lang="en-GB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t0.gstatic.com/images?q=tbn:2thkFRSTyABjXM:http://flarenetwork.org/files/2009/12/world-cup-2010-stadium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000125"/>
            <a:ext cx="35941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 lIns="91440" rIns="91440" bIns="45720" anchor="t"/>
          <a:lstStyle/>
          <a:p>
            <a:pPr eaLnBrk="1" hangingPunct="1"/>
            <a:endParaRPr lang="en-US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8916" name="Picture 7" descr="http://bloggertone.com/peoplematters/files/firewor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69875"/>
            <a:ext cx="8240712" cy="658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428625" y="1857375"/>
            <a:ext cx="83581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8000">
                <a:solidFill>
                  <a:srgbClr val="FFFF00"/>
                </a:solidFill>
                <a:latin typeface="Calibri" pitchFamily="34" charset="0"/>
              </a:rPr>
              <a:t>There will be a big opening ceremony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 lIns="91440" rIns="91440" bIns="45720" anchor="t"/>
          <a:lstStyle/>
          <a:p>
            <a:pPr eaLnBrk="1" hangingPunct="1"/>
            <a:endParaRPr lang="en-US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9940" name="Picture 4" descr="http://www.babble.com/CS/blogs/famecrawler/2008/05/23-End%20of%20Month/david-beckh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0"/>
            <a:ext cx="4667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214313" y="4357688"/>
            <a:ext cx="5286375" cy="923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Nelson Mandela and David Beckham are concerned that there will not be enough room in the stadium for all the participating teams in the 2010 World Cup</a:t>
            </a:r>
          </a:p>
        </p:txBody>
      </p:sp>
      <p:sp>
        <p:nvSpPr>
          <p:cNvPr id="7" name="Cloud Callout 6"/>
          <p:cNvSpPr/>
          <p:nvPr/>
        </p:nvSpPr>
        <p:spPr>
          <a:xfrm>
            <a:off x="4286250" y="0"/>
            <a:ext cx="3357563" cy="1928813"/>
          </a:xfrm>
          <a:prstGeom prst="cloudCallout">
            <a:avLst>
              <a:gd name="adj1" fmla="val 24840"/>
              <a:gd name="adj2" fmla="val 7340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Will everybody fit?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-285750" y="0"/>
            <a:ext cx="3000375" cy="1500188"/>
          </a:xfrm>
          <a:prstGeom prst="cloudCallout">
            <a:avLst>
              <a:gd name="adj1" fmla="val 61641"/>
              <a:gd name="adj2" fmla="val 130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Calibri" pitchFamily="34" charset="0"/>
              </a:rPr>
              <a:t>Don’t ask me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9944" name="Picture 10" descr="http://t2.gstatic.com/images?q=tbn:FZ0iSlhnzeajVM:http://www.remaxmidlands.co.za/upload/images/pietermaritzburg-nelson-mandel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2476500"/>
            <a:ext cx="32861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cache2.asset-cache.net/xc/78975904.jpg?v=1&amp;c=IWSAsset&amp;k=2&amp;d=77BFBA49EF87892155F29F61288AC1CA1053B06DBB1D58CC8124D4FB6904C64681C270B7C542F7A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237663" cy="678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3" name="Group 8"/>
          <p:cNvGrpSpPr>
            <a:grpSpLocks/>
          </p:cNvGrpSpPr>
          <p:nvPr/>
        </p:nvGrpSpPr>
        <p:grpSpPr bwMode="auto">
          <a:xfrm>
            <a:off x="1000125" y="1500188"/>
            <a:ext cx="6786563" cy="4429125"/>
            <a:chOff x="1357313" y="1428750"/>
            <a:chExt cx="6786562" cy="4429127"/>
          </a:xfrm>
        </p:grpSpPr>
        <p:grpSp>
          <p:nvGrpSpPr>
            <p:cNvPr id="40964" name="Group 8"/>
            <p:cNvGrpSpPr>
              <a:grpSpLocks/>
            </p:cNvGrpSpPr>
            <p:nvPr/>
          </p:nvGrpSpPr>
          <p:grpSpPr bwMode="auto">
            <a:xfrm>
              <a:off x="1357312" y="2071689"/>
              <a:ext cx="6786561" cy="3786188"/>
              <a:chOff x="3286116" y="3286124"/>
              <a:chExt cx="4857784" cy="250033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286117" y="3286123"/>
                <a:ext cx="2499912" cy="250033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643989" y="3286123"/>
                <a:ext cx="2499912" cy="250033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429258" y="3286123"/>
                <a:ext cx="2428324" cy="250033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965" name="TextBox 9"/>
            <p:cNvSpPr txBox="1">
              <a:spLocks noChangeArrowheads="1"/>
            </p:cNvSpPr>
            <p:nvPr/>
          </p:nvSpPr>
          <p:spPr bwMode="auto">
            <a:xfrm>
              <a:off x="2928938" y="3643314"/>
              <a:ext cx="1571625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4000">
                  <a:solidFill>
                    <a:schemeClr val="bg1"/>
                  </a:solidFill>
                  <a:latin typeface="Calibri" pitchFamily="34" charset="0"/>
                </a:rPr>
                <a:t>70m</a:t>
              </a:r>
            </a:p>
          </p:txBody>
        </p:sp>
        <p:sp>
          <p:nvSpPr>
            <p:cNvPr id="40966" name="TextBox 10"/>
            <p:cNvSpPr txBox="1">
              <a:spLocks noChangeArrowheads="1"/>
            </p:cNvSpPr>
            <p:nvPr/>
          </p:nvSpPr>
          <p:spPr bwMode="auto">
            <a:xfrm>
              <a:off x="4071938" y="1428750"/>
              <a:ext cx="1571625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4000">
                  <a:solidFill>
                    <a:schemeClr val="bg1"/>
                  </a:solidFill>
                  <a:latin typeface="Calibri" pitchFamily="34" charset="0"/>
                </a:rPr>
                <a:t>90m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What is contextualised learning?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571625"/>
            <a:ext cx="8229600" cy="3714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GB" smtClean="0"/>
          </a:p>
          <a:p>
            <a:pPr eaLnBrk="1" hangingPunct="1"/>
            <a:r>
              <a:rPr lang="en-GB" smtClean="0"/>
              <a:t>Starting with a theme and looking at what meaningful maths can come from this theme</a:t>
            </a:r>
          </a:p>
          <a:p>
            <a:pPr eaLnBrk="1" hangingPunct="1">
              <a:buFontTx/>
              <a:buNone/>
            </a:pPr>
            <a:r>
              <a:rPr lang="en-GB" smtClean="0"/>
              <a:t>Or</a:t>
            </a:r>
          </a:p>
          <a:p>
            <a:pPr eaLnBrk="1" hangingPunct="1"/>
            <a:r>
              <a:rPr lang="en-GB" smtClean="0"/>
              <a:t>Start with the maths – can we put it into a meaningful context?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Teacher Notes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2250" y="1714500"/>
            <a:ext cx="8229600" cy="3714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GB" smtClean="0"/>
          </a:p>
          <a:p>
            <a:pPr eaLnBrk="1" hangingPunct="1"/>
            <a:r>
              <a:rPr lang="en-GB" smtClean="0"/>
              <a:t>Prior knowledge</a:t>
            </a:r>
          </a:p>
          <a:p>
            <a:pPr eaLnBrk="1" hangingPunct="1"/>
            <a:r>
              <a:rPr lang="en-GB" smtClean="0"/>
              <a:t>Possible difficulties</a:t>
            </a:r>
          </a:p>
          <a:p>
            <a:pPr eaLnBrk="1" hangingPunct="1"/>
            <a:r>
              <a:rPr lang="en-GB" smtClean="0"/>
              <a:t>Securing the learning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3" cstate="print"/>
          <a:srcRect l="16406" t="23438" r="16797" b="8124"/>
          <a:stretch>
            <a:fillRect/>
          </a:stretch>
        </p:blipFill>
        <p:spPr bwMode="auto">
          <a:xfrm>
            <a:off x="3786188" y="3427413"/>
            <a:ext cx="535781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1231900"/>
            <a:ext cx="9001125" cy="1143000"/>
          </a:xfrm>
        </p:spPr>
        <p:txBody>
          <a:bodyPr/>
          <a:lstStyle/>
          <a:p>
            <a:pPr algn="ctr"/>
            <a:r>
              <a:rPr lang="en-GB" sz="4800" smtClean="0"/>
              <a:t>Possible contexts for </a:t>
            </a:r>
            <a:br>
              <a:rPr lang="en-GB" sz="4800" smtClean="0"/>
            </a:br>
            <a:r>
              <a:rPr lang="en-GB" sz="4800" smtClean="0"/>
              <a:t>problem solving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00063" y="2714625"/>
            <a:ext cx="8229600" cy="306546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Let’s Go (SL)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Fabio needs your help! (CW)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Predict the winner!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TV station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Should it happen?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Let’s Go! (SL)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28625" y="2214563"/>
            <a:ext cx="8229600" cy="2994025"/>
          </a:xfrm>
        </p:spPr>
        <p:txBody>
          <a:bodyPr/>
          <a:lstStyle/>
          <a:p>
            <a:r>
              <a:rPr lang="en-GB" smtClean="0"/>
              <a:t>How will you get there? (modes of transport)</a:t>
            </a:r>
          </a:p>
          <a:p>
            <a:r>
              <a:rPr lang="en-GB" smtClean="0"/>
              <a:t>When would you get there?</a:t>
            </a:r>
          </a:p>
          <a:p>
            <a:r>
              <a:rPr lang="en-GB" smtClean="0"/>
              <a:t>How much would it cost? Package vs independent</a:t>
            </a:r>
          </a:p>
          <a:p>
            <a:r>
              <a:rPr lang="en-GB" smtClean="0"/>
              <a:t>You are following the xxxxxxxxxx team, where would you base yourself? Understanding the group stage practical implications.</a:t>
            </a:r>
          </a:p>
          <a:p>
            <a:pPr>
              <a:buFont typeface="Wingdings 2" pitchFamily="18" charset="2"/>
              <a:buNone/>
            </a:pPr>
            <a:endParaRPr lang="en-GB" smtClean="0"/>
          </a:p>
          <a:p>
            <a:endParaRPr lang="en-GB" smtClean="0"/>
          </a:p>
          <a:p>
            <a:pPr>
              <a:buFont typeface="Wingdings 2" pitchFamily="18" charset="2"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00663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r="3906"/>
          <a:stretch>
            <a:fillRect/>
          </a:stretch>
        </p:blipFill>
        <p:spPr bwMode="auto">
          <a:xfrm>
            <a:off x="0" y="3643313"/>
            <a:ext cx="4500563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3"/>
            <a:ext cx="43576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5715000" y="1143000"/>
            <a:ext cx="3143250" cy="12001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Thomas Cook Sport</a:t>
            </a:r>
          </a:p>
          <a:p>
            <a:endParaRPr lang="en-GB"/>
          </a:p>
          <a:p>
            <a:r>
              <a:rPr lang="en-GB"/>
              <a:t>10 Nights Group Stages in Johannesberg from £3150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0547" t="14999" r="36719" b="24062"/>
          <a:stretch>
            <a:fillRect/>
          </a:stretch>
        </p:blipFill>
        <p:spPr bwMode="auto">
          <a:xfrm>
            <a:off x="0" y="0"/>
            <a:ext cx="64293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10547" t="25311" r="37109" b="16562"/>
          <a:stretch>
            <a:fillRect/>
          </a:stretch>
        </p:blipFill>
        <p:spPr bwMode="auto">
          <a:xfrm>
            <a:off x="2762250" y="2428875"/>
            <a:ext cx="6381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12305" t="11250" r="10352" b="5312"/>
          <a:stretch>
            <a:fillRect/>
          </a:stretch>
        </p:blipFill>
        <p:spPr bwMode="auto">
          <a:xfrm>
            <a:off x="0" y="338138"/>
            <a:ext cx="9144000" cy="616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1231900"/>
            <a:ext cx="9001125" cy="1143000"/>
          </a:xfrm>
        </p:spPr>
        <p:txBody>
          <a:bodyPr/>
          <a:lstStyle/>
          <a:p>
            <a:pPr algn="ctr"/>
            <a:r>
              <a:rPr lang="en-GB" sz="4800" smtClean="0"/>
              <a:t>Possible contexts for </a:t>
            </a:r>
            <a:br>
              <a:rPr lang="en-GB" sz="4800" smtClean="0"/>
            </a:br>
            <a:r>
              <a:rPr lang="en-GB" sz="4800" smtClean="0"/>
              <a:t>problem solving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00063" y="2714625"/>
            <a:ext cx="8229600" cy="3065463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Let’s Go (SL)</a:t>
            </a:r>
          </a:p>
          <a:p>
            <a:pPr>
              <a:defRPr/>
            </a:pPr>
            <a:r>
              <a:rPr lang="en-GB" dirty="0" smtClean="0"/>
              <a:t>Fabio needs your help! (CW)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Predict the winner!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TV station</a:t>
            </a:r>
          </a:p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Should it happen?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1023</Words>
  <Application>Microsoft Office PowerPoint</Application>
  <PresentationFormat>On-screen Show (4:3)</PresentationFormat>
  <Paragraphs>195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Constantia</vt:lpstr>
      <vt:lpstr>Wingdings 2</vt:lpstr>
      <vt:lpstr>Flow</vt:lpstr>
      <vt:lpstr>Slide 1</vt:lpstr>
      <vt:lpstr>Slide 2</vt:lpstr>
      <vt:lpstr>Possible contexts for  problem solving</vt:lpstr>
      <vt:lpstr>Possible contexts for  problem solving</vt:lpstr>
      <vt:lpstr>Let’s Go! (SL)</vt:lpstr>
      <vt:lpstr>Slide 6</vt:lpstr>
      <vt:lpstr>Slide 7</vt:lpstr>
      <vt:lpstr>Slide 8</vt:lpstr>
      <vt:lpstr>Possible contexts for  problem solving</vt:lpstr>
      <vt:lpstr>Fabio needs your help!</vt:lpstr>
      <vt:lpstr>Slide 11</vt:lpstr>
      <vt:lpstr>Slide 12</vt:lpstr>
      <vt:lpstr>PENALTY SHOOT OUT</vt:lpstr>
      <vt:lpstr>Slide 14</vt:lpstr>
      <vt:lpstr>Slide 15</vt:lpstr>
      <vt:lpstr>Slide 16</vt:lpstr>
      <vt:lpstr>Slide 17</vt:lpstr>
      <vt:lpstr>Penalty shoot-outs: You can never tell who will win. Or can you?</vt:lpstr>
      <vt:lpstr>The scenario:</vt:lpstr>
      <vt:lpstr>Slide 20</vt:lpstr>
      <vt:lpstr>How to succeed in a penalty shoot-out</vt:lpstr>
      <vt:lpstr>Time to get working!</vt:lpstr>
      <vt:lpstr>THE PENALTY SHOOT-OUT!</vt:lpstr>
      <vt:lpstr>Possible contexts for  problem solving</vt:lpstr>
      <vt:lpstr>Predict the winner - Analysis Fifa data (CW) - Simulation  (SL)</vt:lpstr>
      <vt:lpstr>Slide 26</vt:lpstr>
      <vt:lpstr>Slide 27</vt:lpstr>
      <vt:lpstr>Possible contexts for  problem solving</vt:lpstr>
      <vt:lpstr>Media - TV Station (SL) - TV Boss - cameras (CW)</vt:lpstr>
      <vt:lpstr>Slide 30</vt:lpstr>
      <vt:lpstr>Should it happen?  (Cardiff Crew)  </vt:lpstr>
      <vt:lpstr>Building the World Cup </vt:lpstr>
      <vt:lpstr>Slide 33</vt:lpstr>
      <vt:lpstr>Slide 34</vt:lpstr>
      <vt:lpstr>Slide 35</vt:lpstr>
      <vt:lpstr>Slide 36</vt:lpstr>
      <vt:lpstr>What is contextualised learning?</vt:lpstr>
      <vt:lpstr>Teacher Notes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PENALTY SHOOT OUT</dc:title>
  <dc:creator>Christian</dc:creator>
  <cp:lastModifiedBy>MARTIN WHITTLE</cp:lastModifiedBy>
  <cp:revision>42</cp:revision>
  <dcterms:created xsi:type="dcterms:W3CDTF">2010-02-02T11:39:02Z</dcterms:created>
  <dcterms:modified xsi:type="dcterms:W3CDTF">2010-03-01T11:47:51Z</dcterms:modified>
</cp:coreProperties>
</file>